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3" r:id="rId2"/>
    <p:sldId id="279" r:id="rId3"/>
    <p:sldId id="294" r:id="rId4"/>
    <p:sldId id="297" r:id="rId5"/>
    <p:sldId id="296" r:id="rId6"/>
    <p:sldId id="295" r:id="rId7"/>
    <p:sldId id="298" r:id="rId8"/>
    <p:sldId id="301" r:id="rId9"/>
    <p:sldId id="300" r:id="rId10"/>
    <p:sldId id="303" r:id="rId11"/>
    <p:sldId id="299" r:id="rId12"/>
    <p:sldId id="276" r:id="rId13"/>
    <p:sldId id="302" r:id="rId14"/>
  </p:sldIdLst>
  <p:sldSz cx="9906000" cy="6858000" type="A4"/>
  <p:notesSz cx="7010400" cy="92964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96" y="36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10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8DB78859-4C71-4D06-9994-A04B005B4A9B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31BD8217-E341-4ADA-9C39-A0BDC48F8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13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97C00114-B954-483E-8928-09D933CD5C2C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F4A9594-9863-4D48-B32A-7C04F57D7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17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7425" y="696913"/>
            <a:ext cx="503555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A9594-9863-4D48-B32A-7C04F57D7EBB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33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A9594-9863-4D48-B32A-7C04F57D7E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8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407" y="2829125"/>
            <a:ext cx="9301734" cy="1730808"/>
          </a:xfrm>
        </p:spPr>
        <p:txBody>
          <a:bodyPr lIns="0" rIns="45720" bIns="0" anchor="t" anchorCtr="0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07" y="4690972"/>
            <a:ext cx="6532040" cy="890678"/>
          </a:xfrm>
        </p:spPr>
        <p:txBody>
          <a:bodyPr lIns="0" tIns="0" rIns="4572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0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0407" y="5700728"/>
            <a:ext cx="3293401" cy="443699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Month, Year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47775" y="6545326"/>
            <a:ext cx="3268980" cy="228600"/>
          </a:xfrm>
        </p:spPr>
        <p:txBody>
          <a:bodyPr tIns="0" rIns="0" bIns="0" anchor="b" anchorCtr="0"/>
          <a:lstStyle>
            <a:lvl1pPr algn="r">
              <a:defRPr sz="800" baseline="0"/>
            </a:lvl1pPr>
          </a:lstStyle>
          <a:p>
            <a:pPr lvl="0"/>
            <a:r>
              <a:rPr lang="en-US" dirty="0" smtClean="0"/>
              <a:t>Insert document trailer &amp; change font color to white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97230" y="6563614"/>
            <a:ext cx="2743200" cy="21031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Weil, Gotshal &amp;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Manges (Paris)</a:t>
            </a:r>
            <a:r>
              <a:rPr lang="en-US" sz="11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2BA21B-679E-954B-A2FC-F97136678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7" y="387839"/>
            <a:ext cx="1442019" cy="48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8321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0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733526" y="6560057"/>
            <a:ext cx="438953" cy="213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4EAF-D90C-42A5-9245-719266CAB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20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97528" y="2829125"/>
            <a:ext cx="9301734" cy="1730808"/>
          </a:xfrm>
        </p:spPr>
        <p:txBody>
          <a:bodyPr lIns="0" rIns="45720" bIns="0" anchor="t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97528" y="4673600"/>
            <a:ext cx="6532040" cy="899886"/>
          </a:xfrm>
        </p:spPr>
        <p:txBody>
          <a:bodyPr lIns="0" tIns="0" rIns="4572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0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97230" y="6563614"/>
            <a:ext cx="2743200" cy="21031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Weil, Gotshal &amp;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Manges (Paris)</a:t>
            </a:r>
            <a:r>
              <a:rPr lang="en-US" sz="11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62BA21B-679E-954B-A2FC-F97136678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7" y="387839"/>
            <a:ext cx="1442019" cy="48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7333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01995" y="2829125"/>
            <a:ext cx="9301734" cy="1730808"/>
          </a:xfrm>
        </p:spPr>
        <p:txBody>
          <a:bodyPr lIns="0" rIns="45720" bIns="0" anchor="t" anchorCtr="0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00407" y="4722723"/>
            <a:ext cx="6532040" cy="746983"/>
          </a:xfrm>
        </p:spPr>
        <p:txBody>
          <a:bodyPr lIns="0" tIns="0" rIns="4572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0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15502" y="5700728"/>
            <a:ext cx="3293401" cy="443699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Month, Year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45936" y="82532"/>
            <a:ext cx="3268980" cy="228600"/>
          </a:xfrm>
        </p:spPr>
        <p:txBody>
          <a:bodyPr tIns="0" rIns="0" bIns="0" anchor="ctr" anchorCtr="0"/>
          <a:lstStyle>
            <a:lvl1pPr algn="r">
              <a:defRPr sz="800" baseline="0"/>
            </a:lvl1pPr>
          </a:lstStyle>
          <a:p>
            <a:pPr lvl="0"/>
            <a:r>
              <a:rPr lang="en-US" dirty="0" smtClean="0"/>
              <a:t>Insert document trailer &amp; change font color to white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97230" y="6563614"/>
            <a:ext cx="2743200" cy="21031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Weil, Gotshal &amp;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Manges (Paris)</a:t>
            </a:r>
            <a:r>
              <a:rPr lang="en-US" sz="11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62BA21B-679E-954B-A2FC-F97136678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7" y="387839"/>
            <a:ext cx="1442019" cy="48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7994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05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01995" y="2829125"/>
            <a:ext cx="9301734" cy="1730808"/>
          </a:xfrm>
        </p:spPr>
        <p:txBody>
          <a:bodyPr lIns="0" rIns="45720" bIns="0" anchor="t" anchorCtr="0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00407" y="4722723"/>
            <a:ext cx="6532040" cy="746983"/>
          </a:xfrm>
        </p:spPr>
        <p:txBody>
          <a:bodyPr lIns="0" tIns="0" rIns="4572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0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15502" y="5700728"/>
            <a:ext cx="3293401" cy="443699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Month, Year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45936" y="6547104"/>
            <a:ext cx="3268980" cy="228600"/>
          </a:xfrm>
        </p:spPr>
        <p:txBody>
          <a:bodyPr tIns="0" rIns="0" bIns="0" anchor="b" anchorCtr="0"/>
          <a:lstStyle>
            <a:lvl1pPr algn="r">
              <a:defRPr sz="800" baseline="0"/>
            </a:lvl1pPr>
          </a:lstStyle>
          <a:p>
            <a:pPr lvl="0"/>
            <a:r>
              <a:rPr lang="en-US" dirty="0" smtClean="0"/>
              <a:t>Insert document trailer &amp; change font color to white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97230" y="6563614"/>
            <a:ext cx="2743200" cy="21031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Weil, Gotshal &amp;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Manges (Paris)</a:t>
            </a:r>
            <a:r>
              <a:rPr lang="en-US" sz="11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LLP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2BA21B-679E-954B-A2FC-F97136678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7" y="387839"/>
            <a:ext cx="1442019" cy="48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6293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  <p15:guide id="3" pos="605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01995" y="2829125"/>
            <a:ext cx="9301734" cy="1730808"/>
          </a:xfrm>
        </p:spPr>
        <p:txBody>
          <a:bodyPr lIns="0" rIns="45720" bIns="0" anchor="t" anchorCtr="0">
            <a:no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300407" y="4722723"/>
            <a:ext cx="6532040" cy="746983"/>
          </a:xfrm>
        </p:spPr>
        <p:txBody>
          <a:bodyPr lIns="0" tIns="0" rIns="4572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0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0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0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1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15502" y="5700728"/>
            <a:ext cx="3293401" cy="443699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Month, Year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47775" y="6545326"/>
            <a:ext cx="3268980" cy="228600"/>
          </a:xfrm>
        </p:spPr>
        <p:txBody>
          <a:bodyPr tIns="0" rIns="0" bIns="0" anchor="b" anchorCtr="0"/>
          <a:lstStyle>
            <a:lvl1pPr algn="r">
              <a:defRPr sz="800" baseline="0"/>
            </a:lvl1pPr>
          </a:lstStyle>
          <a:p>
            <a:pPr lvl="0"/>
            <a:r>
              <a:rPr lang="en-US" dirty="0" smtClean="0"/>
              <a:t>Insert document trailer &amp; change font color to white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97230" y="6563614"/>
            <a:ext cx="2743200" cy="21031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Weil, Gotshal &amp;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Manges (Paris)</a:t>
            </a:r>
            <a:r>
              <a:rPr lang="en-US" sz="11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2BA21B-679E-954B-A2FC-F97136678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7" y="387839"/>
            <a:ext cx="1442019" cy="48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97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05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179" y="1486423"/>
            <a:ext cx="9305230" cy="49998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733526" y="6560057"/>
            <a:ext cx="438953" cy="213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4EAF-D90C-42A5-9245-719266CAB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42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all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528" y="223092"/>
            <a:ext cx="9305230" cy="975360"/>
          </a:xfrm>
        </p:spPr>
        <p:txBody>
          <a:bodyPr anchor="b" anchorCtr="0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97528" y="1486423"/>
            <a:ext cx="9305230" cy="4999836"/>
          </a:xfrm>
        </p:spPr>
        <p:txBody>
          <a:bodyPr/>
          <a:lstStyle>
            <a:lvl1pPr marL="228600" indent="-228600">
              <a:defRPr sz="2400"/>
            </a:lvl1pPr>
            <a:lvl2pPr marL="457200" indent="-228600">
              <a:defRPr sz="2200"/>
            </a:lvl2pPr>
            <a:lvl3pPr marL="685800" indent="-228600">
              <a:defRPr sz="2000"/>
            </a:lvl3pPr>
            <a:lvl4pPr marL="914400" indent="-228600">
              <a:defRPr sz="1800"/>
            </a:lvl4pPr>
            <a:lvl5pPr marL="1143000" indent="-228600"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733526" y="6560057"/>
            <a:ext cx="438953" cy="213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4EAF-D90C-42A5-9245-719266CAB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7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28" y="223092"/>
            <a:ext cx="9305230" cy="97536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528" y="1486430"/>
            <a:ext cx="4457700" cy="4999829"/>
          </a:xfrm>
        </p:spPr>
        <p:txBody>
          <a:bodyPr/>
          <a:lstStyle>
            <a:lvl1pPr marL="228600" indent="-228600">
              <a:spcBef>
                <a:spcPts val="600"/>
              </a:spcBef>
              <a:defRPr sz="2400" b="0"/>
            </a:lvl1pPr>
            <a:lvl2pPr marL="457200" indent="-228600">
              <a:defRPr sz="2200"/>
            </a:lvl2pPr>
            <a:lvl3pPr marL="685800" indent="-228600">
              <a:defRPr sz="2000"/>
            </a:lvl3pPr>
            <a:lvl4pPr marL="914400" indent="-228600">
              <a:defRPr sz="1800"/>
            </a:lvl4pPr>
            <a:lvl5pPr marL="1143000" indent="-228600">
              <a:defRPr sz="1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45058" y="1486429"/>
            <a:ext cx="4457700" cy="4999830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chemeClr val="accent4"/>
              </a:buClr>
              <a:defRPr lang="en-US" sz="24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>
              <a:defRPr sz="2200"/>
            </a:lvl2pPr>
            <a:lvl3pPr marL="685800" indent="-228600">
              <a:defRPr sz="2000"/>
            </a:lvl3pPr>
            <a:lvl4pPr marL="914400" indent="-228600">
              <a:spcBef>
                <a:spcPts val="600"/>
              </a:spcBef>
              <a:defRPr lang="en-US" sz="18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>
              <a:defRPr sz="1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</a:t>
            </a:r>
            <a:r>
              <a:rPr lang="en-US" dirty="0" smtClean="0"/>
              <a:t>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</a:t>
            </a:r>
            <a:r>
              <a:rPr lang="en-US" dirty="0"/>
              <a:t>level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733526" y="6560057"/>
            <a:ext cx="438953" cy="213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4EAF-D90C-42A5-9245-719266CAB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8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24" y="223092"/>
            <a:ext cx="9305230" cy="97536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97523" y="2444097"/>
            <a:ext cx="4457700" cy="4042162"/>
          </a:xfrm>
        </p:spPr>
        <p:txBody>
          <a:bodyPr/>
          <a:lstStyle>
            <a:lvl1pPr marL="228600" indent="-228600">
              <a:spcBef>
                <a:spcPts val="600"/>
              </a:spcBef>
              <a:defRPr sz="2400" b="0"/>
            </a:lvl1pPr>
            <a:lvl2pPr marL="457200" indent="-228600">
              <a:defRPr sz="2200"/>
            </a:lvl2pPr>
            <a:lvl3pPr marL="685800" indent="-228600">
              <a:defRPr sz="2000"/>
            </a:lvl3pPr>
            <a:lvl4pPr marL="914400" indent="-228600">
              <a:defRPr sz="1800"/>
            </a:lvl4pPr>
            <a:lvl5pPr marL="1143000" indent="-228600">
              <a:defRPr sz="1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145053" y="2444097"/>
            <a:ext cx="4457700" cy="4042162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chemeClr val="accent4"/>
              </a:buClr>
              <a:defRPr lang="en-US" sz="24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>
              <a:defRPr sz="2200"/>
            </a:lvl2pPr>
            <a:lvl3pPr marL="685800" indent="-228600">
              <a:defRPr sz="2000"/>
            </a:lvl3pPr>
            <a:lvl4pPr marL="914400" indent="-228600">
              <a:spcBef>
                <a:spcPts val="600"/>
              </a:spcBef>
              <a:defRPr lang="en-US" sz="18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>
              <a:defRPr sz="1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733526" y="6560057"/>
            <a:ext cx="438953" cy="213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4EAF-D90C-42A5-9245-719266CABE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0"/>
          </p:nvPr>
        </p:nvSpPr>
        <p:spPr>
          <a:xfrm>
            <a:off x="297523" y="1502828"/>
            <a:ext cx="4457700" cy="85344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660160" indent="0">
              <a:buNone/>
              <a:defRPr sz="2889" b="1"/>
            </a:lvl2pPr>
            <a:lvl3pPr marL="1320334" indent="0">
              <a:buNone/>
              <a:defRPr sz="2600" b="1"/>
            </a:lvl3pPr>
            <a:lvl4pPr marL="1980500" indent="0">
              <a:buNone/>
              <a:defRPr sz="2311" b="1"/>
            </a:lvl4pPr>
            <a:lvl5pPr marL="2640667" indent="0">
              <a:buNone/>
              <a:defRPr sz="2311" b="1"/>
            </a:lvl5pPr>
            <a:lvl6pPr marL="3300842" indent="0">
              <a:buNone/>
              <a:defRPr sz="2311" b="1"/>
            </a:lvl6pPr>
            <a:lvl7pPr marL="3960998" indent="0">
              <a:buNone/>
              <a:defRPr sz="2311" b="1"/>
            </a:lvl7pPr>
            <a:lvl8pPr marL="4621155" indent="0">
              <a:buNone/>
              <a:defRPr sz="2311" b="1"/>
            </a:lvl8pPr>
            <a:lvl9pPr marL="5281315" indent="0">
              <a:buNone/>
              <a:defRPr sz="231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5053" y="1502828"/>
            <a:ext cx="4457700" cy="85344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660160" indent="0">
              <a:buNone/>
              <a:defRPr sz="2889" b="1"/>
            </a:lvl2pPr>
            <a:lvl3pPr marL="1320334" indent="0">
              <a:buNone/>
              <a:defRPr sz="2600" b="1"/>
            </a:lvl3pPr>
            <a:lvl4pPr marL="1980500" indent="0">
              <a:buNone/>
              <a:defRPr sz="2311" b="1"/>
            </a:lvl4pPr>
            <a:lvl5pPr marL="2640667" indent="0">
              <a:buNone/>
              <a:defRPr sz="2311" b="1"/>
            </a:lvl5pPr>
            <a:lvl6pPr marL="3300842" indent="0">
              <a:buNone/>
              <a:defRPr sz="2311" b="1"/>
            </a:lvl6pPr>
            <a:lvl7pPr marL="3960998" indent="0">
              <a:buNone/>
              <a:defRPr sz="2311" b="1"/>
            </a:lvl7pPr>
            <a:lvl8pPr marL="4621155" indent="0">
              <a:buNone/>
              <a:defRPr sz="2311" b="1"/>
            </a:lvl8pPr>
            <a:lvl9pPr marL="5281315" indent="0">
              <a:buNone/>
              <a:defRPr sz="231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72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733526" y="6560057"/>
            <a:ext cx="438953" cy="213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4EAF-D90C-42A5-9245-719266CABE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43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528" y="223092"/>
            <a:ext cx="9305230" cy="975360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28" y="1486423"/>
            <a:ext cx="9305230" cy="49998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92198" y="1198452"/>
            <a:ext cx="932120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733526" y="6560057"/>
            <a:ext cx="438953" cy="213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4EAF-D90C-42A5-9245-719266CABE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2BA21B-679E-954B-A2FC-F971366783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87" y="387839"/>
            <a:ext cx="1442019" cy="48067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97230" y="6563614"/>
            <a:ext cx="2743200" cy="21031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en-US" sz="1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Weil, Gotshal &amp;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Manges (Paris)</a:t>
            </a:r>
            <a:r>
              <a:rPr lang="en-US" sz="1100" baseline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LLP</a:t>
            </a:r>
          </a:p>
        </p:txBody>
      </p:sp>
    </p:spTree>
    <p:extLst>
      <p:ext uri="{BB962C8B-B14F-4D97-AF65-F5344CB8AC3E}">
        <p14:creationId xmlns:p14="http://schemas.microsoft.com/office/powerpoint/2010/main" val="136665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5" r:id="rId3"/>
    <p:sldLayoutId id="2147483668" r:id="rId4"/>
    <p:sldLayoutId id="2147483650" r:id="rId5"/>
    <p:sldLayoutId id="2147483663" r:id="rId6"/>
    <p:sldLayoutId id="2147483652" r:id="rId7"/>
    <p:sldLayoutId id="2147483669" r:id="rId8"/>
    <p:sldLayoutId id="2147483654" r:id="rId9"/>
    <p:sldLayoutId id="2147483655" r:id="rId10"/>
    <p:sldLayoutId id="214748366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320334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1320334" rtl="0" eaLnBrk="1" latinLnBrk="0" hangingPunct="1">
        <a:spcBef>
          <a:spcPts val="600"/>
        </a:spcBef>
        <a:buClr>
          <a:schemeClr val="accent1"/>
        </a:buClr>
        <a:buSzPct val="95000"/>
        <a:buFont typeface="Arial Unicode MS" panose="020B0604020202020204" pitchFamily="34" charset="-128"/>
        <a:buChar char="￭"/>
        <a:defRPr sz="2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1320334" rtl="0" eaLnBrk="1" latinLnBrk="0" hangingPunct="1">
        <a:spcBef>
          <a:spcPts val="600"/>
        </a:spcBef>
        <a:buClr>
          <a:schemeClr val="accent2"/>
        </a:buClr>
        <a:buSzPct val="95000"/>
        <a:buFont typeface="Arial Unicode MS" panose="020B0604020202020204" pitchFamily="34" charset="-128"/>
        <a:buChar char="￭"/>
        <a:defRPr sz="2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1320334" rtl="0" eaLnBrk="1" latinLnBrk="0" hangingPunct="1">
        <a:spcBef>
          <a:spcPts val="600"/>
        </a:spcBef>
        <a:buClr>
          <a:schemeClr val="tx2"/>
        </a:buClr>
        <a:buSzPct val="95000"/>
        <a:buFont typeface="Arial Unicode MS" panose="020B0604020202020204" pitchFamily="34" charset="-128"/>
        <a:buChar char="￭"/>
        <a:defRPr sz="24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1320334" rtl="0" eaLnBrk="1" latinLnBrk="0" hangingPunct="1">
        <a:spcBef>
          <a:spcPts val="600"/>
        </a:spcBef>
        <a:buClr>
          <a:schemeClr val="accent4"/>
        </a:buClr>
        <a:buSzPct val="95000"/>
        <a:buFont typeface="Arial Unicode MS" panose="020B0604020202020204" pitchFamily="34" charset="-128"/>
        <a:buChar char="￭"/>
        <a:defRPr sz="2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1320334" rtl="0" eaLnBrk="1" latinLnBrk="0" hangingPunct="1">
        <a:spcBef>
          <a:spcPts val="600"/>
        </a:spcBef>
        <a:buClr>
          <a:schemeClr val="accent2"/>
        </a:buClr>
        <a:buSzPct val="95000"/>
        <a:buFont typeface="Arial Unicode MS" panose="020B0604020202020204" pitchFamily="34" charset="-128"/>
        <a:buChar char="￭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630912" indent="-330089" algn="l" defTabSz="1320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6pPr>
      <a:lvl7pPr marL="4291078" indent="-330089" algn="l" defTabSz="1320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7pPr>
      <a:lvl8pPr marL="4951244" indent="-330089" algn="l" defTabSz="1320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8pPr>
      <a:lvl9pPr marL="5611420" indent="-330089" algn="l" defTabSz="132033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33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160" algn="l" defTabSz="132033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334" algn="l" defTabSz="132033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500" algn="l" defTabSz="132033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0667" algn="l" defTabSz="132033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0842" algn="l" defTabSz="132033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998" algn="l" defTabSz="132033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1155" algn="l" defTabSz="132033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1315" algn="l" defTabSz="132033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il.com/publications/Pro-Bono-Annual-2020/index.html#page=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portal.weil.com/supportservices/Diversity-and-Inclusion/Diversity-Heritage-Month-Resources/Pages/Womens-History-Month.aspx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Avril 2021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Diversité et Inclusion</a:t>
            </a:r>
            <a:br>
              <a:rPr lang="fr-FR" dirty="0" smtClean="0"/>
            </a:br>
            <a:r>
              <a:rPr lang="fr-FR" dirty="0" smtClean="0"/>
              <a:t>Weil </a:t>
            </a:r>
            <a:r>
              <a:rPr lang="fr-FR" dirty="0" err="1" smtClean="0"/>
              <a:t>Gotshal</a:t>
            </a:r>
            <a:r>
              <a:rPr lang="fr-FR" dirty="0" smtClean="0"/>
              <a:t> &amp; Manges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5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d’initiatives récentes</a:t>
            </a:r>
            <a:br>
              <a:rPr lang="fr-FR" dirty="0" smtClean="0"/>
            </a:br>
            <a:r>
              <a:rPr lang="fr-FR" dirty="0" smtClean="0"/>
              <a:t>en matière de diversité et d’inclusion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184EAF-D90C-42A5-9245-719266CABE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8179" y="2250254"/>
            <a:ext cx="9294579" cy="79126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1320334" rtl="0" eaLnBrk="1" latinLnBrk="0" hangingPunct="1">
              <a:spcBef>
                <a:spcPts val="600"/>
              </a:spcBef>
              <a:buClr>
                <a:schemeClr val="accent1"/>
              </a:buClr>
              <a:buSzPct val="95000"/>
              <a:buFont typeface="Arial Unicode MS" panose="020B0604020202020204" pitchFamily="34" charset="-128"/>
              <a:buChar char="￭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320334" rtl="0" eaLnBrk="1" latinLnBrk="0" hangingPunct="1">
              <a:spcBef>
                <a:spcPts val="600"/>
              </a:spcBef>
              <a:buClr>
                <a:schemeClr val="accent2"/>
              </a:buClr>
              <a:buSzPct val="95000"/>
              <a:buFont typeface="Arial Unicode MS" panose="020B0604020202020204" pitchFamily="34" charset="-128"/>
              <a:buChar char="￭"/>
              <a:defRPr sz="2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320334" rtl="0" eaLnBrk="1" latinLnBrk="0" hangingPunct="1">
              <a:spcBef>
                <a:spcPts val="600"/>
              </a:spcBef>
              <a:buClr>
                <a:schemeClr val="tx2"/>
              </a:buClr>
              <a:buSzPct val="95000"/>
              <a:buFont typeface="Arial Unicode MS" panose="020B0604020202020204" pitchFamily="34" charset="-128"/>
              <a:buChar char="￭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320334" rtl="0" eaLnBrk="1" latinLnBrk="0" hangingPunct="1">
              <a:spcBef>
                <a:spcPts val="600"/>
              </a:spcBef>
              <a:buClr>
                <a:schemeClr val="accent4"/>
              </a:buClr>
              <a:buSzPct val="95000"/>
              <a:buFont typeface="Arial Unicode MS" panose="020B0604020202020204" pitchFamily="34" charset="-128"/>
              <a:buChar char="￭"/>
              <a:defRPr sz="2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320334" rtl="0" eaLnBrk="1" latinLnBrk="0" hangingPunct="1">
              <a:spcBef>
                <a:spcPts val="600"/>
              </a:spcBef>
              <a:buClr>
                <a:schemeClr val="accent2"/>
              </a:buClr>
              <a:buSzPct val="95000"/>
              <a:buFont typeface="Arial Unicode MS" panose="020B0604020202020204" pitchFamily="34" charset="-128"/>
              <a:buChar char="￭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630912" indent="-330089" algn="l" defTabSz="13203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1078" indent="-330089" algn="l" defTabSz="13203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1244" indent="-330089" algn="l" defTabSz="13203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1420" indent="-330089" algn="l" defTabSz="13203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 smtClean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1513" y="1757308"/>
            <a:ext cx="4402013" cy="420769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1320334" rtl="0" eaLnBrk="1" latinLnBrk="0" hangingPunct="1">
              <a:spcBef>
                <a:spcPts val="600"/>
              </a:spcBef>
              <a:buClr>
                <a:schemeClr val="accent1"/>
              </a:buClr>
              <a:buSzPct val="95000"/>
              <a:buFont typeface="Arial Unicode MS" panose="020B0604020202020204" pitchFamily="34" charset="-128"/>
              <a:buChar char="￭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320334" rtl="0" eaLnBrk="1" latinLnBrk="0" hangingPunct="1">
              <a:spcBef>
                <a:spcPts val="600"/>
              </a:spcBef>
              <a:buClr>
                <a:schemeClr val="accent2"/>
              </a:buClr>
              <a:buSzPct val="95000"/>
              <a:buFont typeface="Arial Unicode MS" panose="020B0604020202020204" pitchFamily="34" charset="-128"/>
              <a:buChar char="￭"/>
              <a:defRPr sz="2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320334" rtl="0" eaLnBrk="1" latinLnBrk="0" hangingPunct="1">
              <a:spcBef>
                <a:spcPts val="600"/>
              </a:spcBef>
              <a:buClr>
                <a:schemeClr val="tx2"/>
              </a:buClr>
              <a:buSzPct val="95000"/>
              <a:buFont typeface="Arial Unicode MS" panose="020B0604020202020204" pitchFamily="34" charset="-128"/>
              <a:buChar char="￭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320334" rtl="0" eaLnBrk="1" latinLnBrk="0" hangingPunct="1">
              <a:spcBef>
                <a:spcPts val="600"/>
              </a:spcBef>
              <a:buClr>
                <a:schemeClr val="accent4"/>
              </a:buClr>
              <a:buSzPct val="95000"/>
              <a:buFont typeface="Arial Unicode MS" panose="020B0604020202020204" pitchFamily="34" charset="-128"/>
              <a:buChar char="￭"/>
              <a:defRPr sz="2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320334" rtl="0" eaLnBrk="1" latinLnBrk="0" hangingPunct="1">
              <a:spcBef>
                <a:spcPts val="600"/>
              </a:spcBef>
              <a:buClr>
                <a:schemeClr val="accent2"/>
              </a:buClr>
              <a:buSzPct val="95000"/>
              <a:buFont typeface="Arial Unicode MS" panose="020B0604020202020204" pitchFamily="34" charset="-128"/>
              <a:buChar char="￭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630912" indent="-330089" algn="l" defTabSz="13203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1078" indent="-330089" algn="l" defTabSz="13203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1244" indent="-330089" algn="l" defTabSz="13203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1420" indent="-330089" algn="l" defTabSz="13203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2200" dirty="0" smtClean="0"/>
              <a:t>Fin </a:t>
            </a:r>
            <a:r>
              <a:rPr lang="fr-FR" sz="2200" dirty="0"/>
              <a:t>2019, le bureau de Paris </a:t>
            </a:r>
            <a:r>
              <a:rPr lang="fr-FR" sz="2200" dirty="0" smtClean="0"/>
              <a:t>a </a:t>
            </a:r>
            <a:r>
              <a:rPr lang="fr-FR" sz="2200" dirty="0"/>
              <a:t>organisé des ateliers </a:t>
            </a:r>
            <a:r>
              <a:rPr lang="fr-FR" sz="2200" dirty="0" smtClean="0"/>
              <a:t>sur le thème de l’inclusion, personnalisés </a:t>
            </a:r>
            <a:r>
              <a:rPr lang="fr-FR" sz="2200" dirty="0"/>
              <a:t>pour tous les avocats et le </a:t>
            </a:r>
            <a:r>
              <a:rPr lang="fr-FR" sz="2200" dirty="0" smtClean="0"/>
              <a:t>personnel </a:t>
            </a:r>
          </a:p>
          <a:p>
            <a:pPr lvl="0"/>
            <a:r>
              <a:rPr lang="fr-FR" sz="2200" dirty="0" smtClean="0"/>
              <a:t>Ces </a:t>
            </a:r>
            <a:r>
              <a:rPr lang="fr-FR" sz="2200" dirty="0"/>
              <a:t>ateliers ont permis de discuter </a:t>
            </a:r>
            <a:r>
              <a:rPr lang="fr-FR" sz="2200" dirty="0" smtClean="0"/>
              <a:t>en confiance de ce sujet, </a:t>
            </a:r>
            <a:r>
              <a:rPr lang="fr-FR" sz="2200" dirty="0"/>
              <a:t>dans le but d'identifier ce que chacun peut faire pour améliorer </a:t>
            </a:r>
            <a:r>
              <a:rPr lang="fr-FR" sz="2200" dirty="0" smtClean="0"/>
              <a:t>son environnement </a:t>
            </a:r>
            <a:r>
              <a:rPr lang="fr-FR" sz="2200" dirty="0"/>
              <a:t>de travail et s'y épanouir </a:t>
            </a:r>
            <a:r>
              <a:rPr lang="fr-FR" sz="2200" dirty="0" smtClean="0"/>
              <a:t> 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997" y="1286393"/>
            <a:ext cx="3541215" cy="52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0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28" y="1439610"/>
            <a:ext cx="9305230" cy="829853"/>
          </a:xfrm>
        </p:spPr>
        <p:txBody>
          <a:bodyPr/>
          <a:lstStyle/>
          <a:p>
            <a:r>
              <a:rPr lang="fr-FR" sz="2200" dirty="0"/>
              <a:t>Toujours en 2019, le bureau de Paris a participé au </a:t>
            </a:r>
            <a:r>
              <a:rPr lang="fr-FR" sz="2200" b="1" dirty="0"/>
              <a:t>Tournoi Solidaire </a:t>
            </a:r>
            <a:r>
              <a:rPr lang="fr-FR" sz="2200" dirty="0"/>
              <a:t>organisé par </a:t>
            </a:r>
            <a:r>
              <a:rPr lang="fr-FR" sz="2200" dirty="0" smtClean="0"/>
              <a:t>CVC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184EAF-D90C-42A5-9245-719266CABE3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 descr="image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50" y="2405073"/>
            <a:ext cx="5106908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528" y="2405073"/>
            <a:ext cx="4108217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/>
              <a:t>Le principe était de permettre à des jeunes des quartiers populaires de rencontrer des professionnels du </a:t>
            </a:r>
            <a:r>
              <a:rPr lang="fr-FR" sz="2200" dirty="0" smtClean="0"/>
              <a:t>droit, </a:t>
            </a:r>
            <a:r>
              <a:rPr lang="fr-FR" sz="2200" dirty="0"/>
              <a:t>de la banque ou du conseil dans le cadre d’un tournoi de football afin non seulement de se confronter sur le terrain mais aussi d’échanger des expériences … et des cartes de visite </a:t>
            </a:r>
            <a:endParaRPr lang="en-US" sz="2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7528" y="223092"/>
            <a:ext cx="9305230" cy="975360"/>
          </a:xfrm>
        </p:spPr>
        <p:txBody>
          <a:bodyPr/>
          <a:lstStyle/>
          <a:p>
            <a:r>
              <a:rPr lang="fr-FR" dirty="0" smtClean="0"/>
              <a:t>Exemples d’initiatives récentes</a:t>
            </a:r>
            <a:br>
              <a:rPr lang="fr-FR" dirty="0" smtClean="0"/>
            </a:br>
            <a:r>
              <a:rPr lang="fr-FR" dirty="0" smtClean="0"/>
              <a:t>en matière de diversité et d’inclusion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73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Weil et le “Pro bono”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42E1CD-1F07-446F-BE73-25F9396CF27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7" descr="image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377" y="1363670"/>
            <a:ext cx="3591819" cy="251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528" y="1323530"/>
            <a:ext cx="57228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Enfin, </a:t>
            </a:r>
            <a:r>
              <a:rPr lang="fr-FR" sz="2000" dirty="0"/>
              <a:t>Weil </a:t>
            </a:r>
            <a:r>
              <a:rPr lang="fr-FR" sz="2000" dirty="0" smtClean="0"/>
              <a:t>est fier d’être </a:t>
            </a:r>
            <a:r>
              <a:rPr lang="fr-FR" sz="2000" dirty="0"/>
              <a:t>l’un des cabinets d’affaires les plus actifs dans le «</a:t>
            </a:r>
            <a:r>
              <a:rPr lang="fr-FR" sz="2000" b="1" dirty="0"/>
              <a:t> Pro </a:t>
            </a:r>
            <a:r>
              <a:rPr lang="fr-FR" sz="2000" b="1" dirty="0" err="1"/>
              <a:t>bono</a:t>
            </a:r>
            <a:r>
              <a:rPr lang="fr-FR" sz="2000" dirty="0"/>
              <a:t> », c’est-à-dire </a:t>
            </a:r>
            <a:r>
              <a:rPr lang="fr-FR" sz="2000" dirty="0" smtClean="0"/>
              <a:t>la participation bénévole </a:t>
            </a:r>
            <a:r>
              <a:rPr lang="fr-FR" sz="2000" dirty="0"/>
              <a:t>des </a:t>
            </a:r>
            <a:r>
              <a:rPr lang="fr-FR" sz="2000" dirty="0" smtClean="0"/>
              <a:t>avocats à des </a:t>
            </a:r>
            <a:r>
              <a:rPr lang="fr-FR" sz="2000" dirty="0"/>
              <a:t>initiatives d’intérêt général. 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 smtClean="0"/>
              <a:t>Au </a:t>
            </a:r>
            <a:r>
              <a:rPr lang="fr-FR" sz="2000" dirty="0"/>
              <a:t>cours de la dernière année, les avocats du Cabinet ont consacré collectivement plus de </a:t>
            </a:r>
            <a:r>
              <a:rPr lang="fr-FR" sz="2000" b="1" dirty="0" smtClean="0"/>
              <a:t>67.000 </a:t>
            </a:r>
            <a:r>
              <a:rPr lang="fr-FR" sz="2000" b="1" dirty="0"/>
              <a:t>heures </a:t>
            </a:r>
            <a:r>
              <a:rPr lang="fr-FR" sz="2000" dirty="0"/>
              <a:t>à des dossiers Pro Bono </a:t>
            </a:r>
            <a:endParaRPr lang="fr-FR" sz="2000" dirty="0" smtClean="0"/>
          </a:p>
          <a:p>
            <a:r>
              <a:rPr lang="fr-FR" sz="2000" dirty="0" smtClean="0"/>
              <a:t>(</a:t>
            </a:r>
            <a:r>
              <a:rPr lang="fr-FR" sz="2000" dirty="0"/>
              <a:t>cf. notre </a:t>
            </a:r>
            <a:r>
              <a:rPr lang="fr-FR" sz="2000" u="sng" dirty="0">
                <a:hlinkClick r:id="rId3"/>
              </a:rPr>
              <a:t>Pro Bono </a:t>
            </a:r>
            <a:r>
              <a:rPr lang="fr-FR" sz="2000" u="sng" dirty="0" err="1">
                <a:hlinkClick r:id="rId3"/>
              </a:rPr>
              <a:t>Annual</a:t>
            </a:r>
            <a:r>
              <a:rPr lang="fr-FR" sz="2000" u="sng" dirty="0">
                <a:hlinkClick r:id="rId3"/>
              </a:rPr>
              <a:t> Report</a:t>
            </a:r>
            <a:r>
              <a:rPr lang="fr-FR" sz="2000" dirty="0"/>
              <a:t> pour 2020). </a:t>
            </a:r>
            <a:endParaRPr lang="fr-FR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78914" y="4613579"/>
            <a:ext cx="89092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Un grand nombre de ces dossiers concerne des sujets </a:t>
            </a:r>
            <a:r>
              <a:rPr lang="fr-FR" sz="2000" dirty="0" smtClean="0"/>
              <a:t>relatifs aux </a:t>
            </a:r>
            <a:r>
              <a:rPr lang="fr-FR" sz="2000" dirty="0"/>
              <a:t>droits des minorités et </a:t>
            </a:r>
            <a:r>
              <a:rPr lang="fr-FR" sz="2000" dirty="0" smtClean="0"/>
              <a:t>à la </a:t>
            </a:r>
            <a:r>
              <a:rPr lang="fr-FR" sz="2000" dirty="0"/>
              <a:t>lutte contre les discriminations. Non seulement nous consacrons </a:t>
            </a:r>
            <a:r>
              <a:rPr lang="fr-FR" sz="2000" dirty="0" smtClean="0"/>
              <a:t>tout le </a:t>
            </a:r>
            <a:r>
              <a:rPr lang="fr-FR" sz="2000" dirty="0"/>
              <a:t>temps nécessaire à ces dossiers, mais nous y donnons le meilleur de nous-mêmes, ce qui nous permet de dire, à propos des activités « Pro Bono » du cabinet, qu’il s’agit de « nos meilleures heures » (« </a:t>
            </a:r>
            <a:r>
              <a:rPr lang="fr-FR" sz="2000" i="1" dirty="0" err="1"/>
              <a:t>our</a:t>
            </a:r>
            <a:r>
              <a:rPr lang="fr-FR" sz="2000" i="1" dirty="0"/>
              <a:t> </a:t>
            </a:r>
            <a:r>
              <a:rPr lang="fr-FR" sz="2000" i="1" dirty="0" err="1"/>
              <a:t>finest</a:t>
            </a:r>
            <a:r>
              <a:rPr lang="fr-FR" sz="2000" i="1" dirty="0"/>
              <a:t> </a:t>
            </a:r>
            <a:r>
              <a:rPr lang="fr-FR" sz="2000" i="1" dirty="0" err="1"/>
              <a:t>hours</a:t>
            </a:r>
            <a:r>
              <a:rPr lang="fr-FR" sz="2000" dirty="0"/>
              <a:t> » en anglais).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700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87" y="1400698"/>
            <a:ext cx="9305230" cy="4999836"/>
          </a:xfrm>
        </p:spPr>
        <p:txBody>
          <a:bodyPr/>
          <a:lstStyle/>
          <a:p>
            <a:r>
              <a:rPr lang="fr-FR" sz="2200" dirty="0"/>
              <a:t>Les initiatives de Weil en matière d’inclusion et de diversité sont saluées régulièrement, notamment par le guide de cabinets d’avocats </a:t>
            </a:r>
            <a:r>
              <a:rPr lang="fr-FR" sz="2200" i="1" dirty="0"/>
              <a:t>Chambers and </a:t>
            </a:r>
            <a:r>
              <a:rPr lang="fr-FR" sz="2200" i="1" dirty="0" err="1"/>
              <a:t>Partners</a:t>
            </a:r>
            <a:r>
              <a:rPr lang="fr-FR" sz="2200" dirty="0"/>
              <a:t> qui indique sur son site internet que : </a:t>
            </a:r>
            <a:endParaRPr lang="fr-FR" sz="2200" dirty="0" smtClean="0"/>
          </a:p>
          <a:p>
            <a:pPr marL="0" indent="0">
              <a:buNone/>
            </a:pPr>
            <a:endParaRPr lang="fr-FR" sz="2200" i="1" dirty="0"/>
          </a:p>
          <a:p>
            <a:pPr marL="0" indent="0">
              <a:buNone/>
            </a:pPr>
            <a:r>
              <a:rPr lang="fr-FR" sz="2200" i="1" dirty="0" smtClean="0"/>
              <a:t>«</a:t>
            </a:r>
            <a:r>
              <a:rPr lang="fr-FR" sz="2200" i="1" dirty="0"/>
              <a:t> En 2018, Weil a été nommé </a:t>
            </a:r>
            <a:r>
              <a:rPr lang="fr-FR" sz="2200" b="1" i="1" dirty="0"/>
              <a:t>meilleur cabinet international </a:t>
            </a:r>
            <a:r>
              <a:rPr lang="fr-FR" sz="2200" i="1" dirty="0"/>
              <a:t>pour la diversité par les </a:t>
            </a:r>
            <a:r>
              <a:rPr lang="fr-FR" sz="2200" i="1" dirty="0" err="1"/>
              <a:t>Americas</a:t>
            </a:r>
            <a:r>
              <a:rPr lang="fr-FR" sz="2200" i="1" dirty="0"/>
              <a:t> </a:t>
            </a:r>
            <a:r>
              <a:rPr lang="fr-FR" sz="2200" i="1" dirty="0" err="1"/>
              <a:t>Women</a:t>
            </a:r>
            <a:r>
              <a:rPr lang="fr-FR" sz="2200" i="1" dirty="0"/>
              <a:t> in Business Law Awards d'</a:t>
            </a:r>
            <a:r>
              <a:rPr lang="fr-FR" sz="2200" i="1" dirty="0" err="1"/>
              <a:t>Euromoney</a:t>
            </a:r>
            <a:r>
              <a:rPr lang="fr-FR" sz="2200" i="1" dirty="0"/>
              <a:t> </a:t>
            </a:r>
            <a:r>
              <a:rPr lang="fr-FR" sz="2200" i="1" dirty="0" err="1"/>
              <a:t>Legal</a:t>
            </a:r>
            <a:r>
              <a:rPr lang="fr-FR" sz="2200" i="1" dirty="0"/>
              <a:t> Media Group et a été classé parmi les </a:t>
            </a:r>
            <a:r>
              <a:rPr lang="fr-FR" sz="2200" b="1" i="1" dirty="0"/>
              <a:t>10 meilleurs cabinets </a:t>
            </a:r>
            <a:r>
              <a:rPr lang="fr-FR" sz="2200" i="1" dirty="0"/>
              <a:t>pour les innovations en matière de diversité par Profiles in </a:t>
            </a:r>
            <a:r>
              <a:rPr lang="fr-FR" sz="2200" i="1" dirty="0" err="1"/>
              <a:t>Diversity</a:t>
            </a:r>
            <a:r>
              <a:rPr lang="fr-FR" sz="2200" i="1" dirty="0"/>
              <a:t> Journal 2018. </a:t>
            </a:r>
            <a:r>
              <a:rPr lang="fr-FR" sz="2200" dirty="0" smtClean="0"/>
              <a:t>».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184EAF-D90C-42A5-9245-719266CABE3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14" y="4785050"/>
            <a:ext cx="9314121" cy="170120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528" y="223092"/>
            <a:ext cx="9305230" cy="975360"/>
          </a:xfrm>
        </p:spPr>
        <p:txBody>
          <a:bodyPr/>
          <a:lstStyle/>
          <a:p>
            <a:r>
              <a:rPr lang="fr-FR" dirty="0" smtClean="0"/>
              <a:t>Reconnaissance de nos efforts</a:t>
            </a:r>
            <a:br>
              <a:rPr lang="fr-FR" dirty="0" smtClean="0"/>
            </a:br>
            <a:r>
              <a:rPr lang="fr-FR" dirty="0" smtClean="0"/>
              <a:t>en matière de diversité et d’inclusion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7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42E1CD-1F07-446F-BE73-25F9396CF27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8" name="Picture 3" descr="image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13" y="4257675"/>
            <a:ext cx="6590426" cy="153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238126" y="1272838"/>
            <a:ext cx="9367490" cy="2984837"/>
          </a:xfrm>
        </p:spPr>
        <p:txBody>
          <a:bodyPr/>
          <a:lstStyle/>
          <a:p>
            <a:r>
              <a:rPr lang="fr-FR" sz="2200" dirty="0"/>
              <a:t>Notre </a:t>
            </a:r>
            <a:r>
              <a:rPr lang="fr-FR" sz="2200" dirty="0" smtClean="0"/>
              <a:t>Cabinet</a:t>
            </a:r>
            <a:r>
              <a:rPr lang="fr-FR" sz="2200" dirty="0"/>
              <a:t>, Weil, </a:t>
            </a:r>
            <a:r>
              <a:rPr lang="fr-FR" sz="2200" dirty="0" err="1"/>
              <a:t>Gotshal</a:t>
            </a:r>
            <a:r>
              <a:rPr lang="fr-FR" sz="2200" dirty="0"/>
              <a:t> &amp; Manges (ou Weil), est particulièrement sensible aux sujets de diversité et d’inclusion et participe à de nombreux projets qui visent à permettre au plus grand nombre d’entre nous de s’épanouir et d’exceller sur son lieu de travail.   </a:t>
            </a:r>
            <a:endParaRPr lang="fr-FR" sz="2200" dirty="0" smtClean="0"/>
          </a:p>
          <a:p>
            <a:r>
              <a:rPr lang="fr-FR" sz="2200" dirty="0"/>
              <a:t>Weil jouit d’une réputation d’excellence dans le domaine du droit des affaires. Mais nos engagements vont bien au-delà des activités juridiques. </a:t>
            </a:r>
            <a:endParaRPr lang="fr-FR" sz="22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494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27" y="1316037"/>
            <a:ext cx="9305230" cy="3389777"/>
          </a:xfrm>
        </p:spPr>
        <p:txBody>
          <a:bodyPr/>
          <a:lstStyle/>
          <a:p>
            <a:r>
              <a:rPr lang="fr-FR" sz="2200" dirty="0" smtClean="0"/>
              <a:t>L'engagement </a:t>
            </a:r>
            <a:r>
              <a:rPr lang="fr-FR" sz="2200" dirty="0"/>
              <a:t>en faveur de la diversité et de </a:t>
            </a:r>
            <a:r>
              <a:rPr lang="fr-FR" sz="2200" dirty="0" smtClean="0"/>
              <a:t>l'inclusion est </a:t>
            </a:r>
            <a:r>
              <a:rPr lang="fr-FR" sz="2200" dirty="0"/>
              <a:t>au cœur </a:t>
            </a:r>
            <a:r>
              <a:rPr lang="fr-FR" sz="2200" dirty="0" smtClean="0"/>
              <a:t>des préoccupations de </a:t>
            </a:r>
            <a:r>
              <a:rPr lang="fr-FR" sz="2200" dirty="0"/>
              <a:t>notre cabinet depuis </a:t>
            </a:r>
            <a:r>
              <a:rPr lang="fr-FR" sz="2200" dirty="0" smtClean="0"/>
              <a:t>que, dans les années 30, </a:t>
            </a:r>
            <a:r>
              <a:rPr lang="fr-FR" sz="2200" dirty="0"/>
              <a:t>Frank Weil, </a:t>
            </a:r>
            <a:r>
              <a:rPr lang="fr-FR" sz="2200" dirty="0" err="1"/>
              <a:t>Sylvan</a:t>
            </a:r>
            <a:r>
              <a:rPr lang="fr-FR" sz="2200" dirty="0"/>
              <a:t> </a:t>
            </a:r>
            <a:r>
              <a:rPr lang="fr-FR" sz="2200" dirty="0" err="1"/>
              <a:t>Gotshal</a:t>
            </a:r>
            <a:r>
              <a:rPr lang="fr-FR" sz="2200" dirty="0"/>
              <a:t> et Horace Manges </a:t>
            </a:r>
            <a:r>
              <a:rPr lang="fr-FR" sz="2200" dirty="0" smtClean="0"/>
              <a:t>ont vu de </a:t>
            </a:r>
            <a:r>
              <a:rPr lang="fr-FR" sz="2200" dirty="0"/>
              <a:t>nombreuses portes se fermer en raison de leurs croyances religieuses. Ils ont fondé Weil, </a:t>
            </a:r>
            <a:r>
              <a:rPr lang="fr-FR" sz="2200" dirty="0" err="1"/>
              <a:t>Gotshal</a:t>
            </a:r>
            <a:r>
              <a:rPr lang="fr-FR" sz="2200" dirty="0"/>
              <a:t> &amp; Manges LLP pour ouvrir ces portes. </a:t>
            </a: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200" b="1" dirty="0" smtClean="0"/>
              <a:t>Depuis </a:t>
            </a:r>
            <a:r>
              <a:rPr lang="fr-FR" sz="2200" b="1" dirty="0"/>
              <a:t>plus de </a:t>
            </a:r>
            <a:r>
              <a:rPr lang="fr-FR" sz="2200" b="1" dirty="0" smtClean="0"/>
              <a:t>20 </a:t>
            </a:r>
            <a:r>
              <a:rPr lang="fr-FR" sz="2200" b="1" dirty="0"/>
              <a:t>ans</a:t>
            </a:r>
            <a:r>
              <a:rPr lang="fr-FR" sz="2200" dirty="0"/>
              <a:t>, Weil prend de multiples initiatives visant à pérenniser une </a:t>
            </a:r>
            <a:r>
              <a:rPr lang="fr-FR" sz="2200" b="1" dirty="0"/>
              <a:t>culture inclusive</a:t>
            </a:r>
            <a:r>
              <a:rPr lang="fr-FR" sz="2200" dirty="0"/>
              <a:t>, </a:t>
            </a:r>
            <a:r>
              <a:rPr lang="fr-FR" sz="2200" dirty="0" smtClean="0"/>
              <a:t>afin que tous </a:t>
            </a:r>
            <a:r>
              <a:rPr lang="fr-FR" sz="2200" dirty="0"/>
              <a:t>se sentent à l'aise et encouragés à exceller. Notre bureau de Paris participe activement à cette culture et à cet engagement à l'échelle du </a:t>
            </a:r>
            <a:r>
              <a:rPr lang="fr-FR" sz="2200" dirty="0" smtClean="0"/>
              <a:t>Cabinet</a:t>
            </a:r>
            <a:r>
              <a:rPr lang="fr-FR" sz="2200" dirty="0"/>
              <a:t>.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184EAF-D90C-42A5-9245-719266CABE3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074" name="Picture 9" descr="image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85" y="4806857"/>
            <a:ext cx="9490113" cy="17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97528" y="223092"/>
            <a:ext cx="9305230" cy="975360"/>
          </a:xfrm>
        </p:spPr>
        <p:txBody>
          <a:bodyPr/>
          <a:lstStyle/>
          <a:p>
            <a:r>
              <a:rPr lang="en-US" sz="2800" dirty="0" smtClean="0"/>
              <a:t>Weil et la </a:t>
            </a:r>
            <a:r>
              <a:rPr lang="en-US" sz="2800" dirty="0" err="1"/>
              <a:t>D</a:t>
            </a:r>
            <a:r>
              <a:rPr lang="en-US" sz="2800" dirty="0" err="1" smtClean="0"/>
              <a:t>iversité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3696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179" y="1486423"/>
            <a:ext cx="5111719" cy="4774610"/>
          </a:xfrm>
        </p:spPr>
        <p:txBody>
          <a:bodyPr/>
          <a:lstStyle/>
          <a:p>
            <a:r>
              <a:rPr lang="fr-FR" sz="2200" dirty="0"/>
              <a:t>Le Cabinet est </a:t>
            </a:r>
            <a:r>
              <a:rPr lang="fr-FR" sz="2200" dirty="0" smtClean="0"/>
              <a:t>très </a:t>
            </a:r>
            <a:r>
              <a:rPr lang="fr-FR" sz="2200" dirty="0"/>
              <a:t>impliqué sur les sujets </a:t>
            </a:r>
            <a:r>
              <a:rPr lang="fr-FR" sz="2200" b="1" dirty="0"/>
              <a:t>d’égalité entre communautés</a:t>
            </a:r>
            <a:r>
              <a:rPr lang="fr-FR" sz="2200" dirty="0"/>
              <a:t>. </a:t>
            </a:r>
            <a:r>
              <a:rPr lang="fr-FR" sz="2200" dirty="0" smtClean="0"/>
              <a:t>Par exemple</a:t>
            </a:r>
            <a:r>
              <a:rPr lang="fr-FR" sz="2200" dirty="0"/>
              <a:t>, dans tous nos bureaux, nos avocats </a:t>
            </a:r>
            <a:r>
              <a:rPr lang="fr-FR" sz="2200" dirty="0" smtClean="0"/>
              <a:t>sont invités à s’impliquer </a:t>
            </a:r>
            <a:r>
              <a:rPr lang="fr-FR" sz="2200" dirty="0"/>
              <a:t>dans des projets de mentorat afin d’aider des étudiants souvent issus de </a:t>
            </a:r>
            <a:r>
              <a:rPr lang="fr-FR" sz="2200" dirty="0" smtClean="0"/>
              <a:t>communautés défavorisées. </a:t>
            </a:r>
          </a:p>
          <a:p>
            <a:r>
              <a:rPr lang="fr-FR" sz="2200" dirty="0" smtClean="0"/>
              <a:t>En </a:t>
            </a:r>
            <a:r>
              <a:rPr lang="fr-FR" sz="2200" dirty="0"/>
              <a:t>février 2021, le Cabinet a célébré le </a:t>
            </a:r>
            <a:r>
              <a:rPr lang="fr-FR" sz="2200" b="1" dirty="0"/>
              <a:t>Black </a:t>
            </a:r>
            <a:r>
              <a:rPr lang="fr-FR" sz="2200" b="1" dirty="0" err="1"/>
              <a:t>History</a:t>
            </a:r>
            <a:r>
              <a:rPr lang="fr-FR" sz="2200" b="1" dirty="0"/>
              <a:t> </a:t>
            </a:r>
            <a:r>
              <a:rPr lang="fr-FR" sz="2200" b="1" dirty="0" err="1"/>
              <a:t>Month</a:t>
            </a:r>
            <a:r>
              <a:rPr lang="fr-FR" sz="2200" dirty="0"/>
              <a:t>, rendant notamment hommage à l’action de différentes associations </a:t>
            </a:r>
            <a:r>
              <a:rPr lang="fr-FR" sz="2200" dirty="0" smtClean="0"/>
              <a:t>en </a:t>
            </a:r>
            <a:r>
              <a:rPr lang="fr-FR" sz="2200" dirty="0"/>
              <a:t>faveur de la communauté noire aux Etats-Unis.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184EAF-D90C-42A5-9245-719266CABE3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146" name="Picture 2" descr="image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405" y="1486423"/>
            <a:ext cx="3757353" cy="4774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Weil et la </a:t>
            </a:r>
            <a:r>
              <a:rPr lang="en-US" sz="2800" dirty="0" err="1"/>
              <a:t>D</a:t>
            </a:r>
            <a:r>
              <a:rPr lang="en-US" sz="2800" dirty="0" err="1" smtClean="0"/>
              <a:t>iversité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942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87" y="1534047"/>
            <a:ext cx="9305230" cy="2586813"/>
          </a:xfrm>
        </p:spPr>
        <p:txBody>
          <a:bodyPr/>
          <a:lstStyle/>
          <a:p>
            <a:r>
              <a:rPr lang="fr-FR" sz="2200" dirty="0"/>
              <a:t>Depuis de nombreuses années, le Cabinet anime le projet et le réseau </a:t>
            </a:r>
            <a:r>
              <a:rPr lang="fr-FR" sz="2200" b="1" dirty="0"/>
              <a:t>TOWER</a:t>
            </a:r>
            <a:r>
              <a:rPr lang="fr-FR" sz="2200" dirty="0"/>
              <a:t> (Taskforce On </a:t>
            </a:r>
            <a:r>
              <a:rPr lang="fr-FR" sz="2200" dirty="0" err="1"/>
              <a:t>Women’s</a:t>
            </a:r>
            <a:r>
              <a:rPr lang="fr-FR" sz="2200" dirty="0"/>
              <a:t> Engagement and </a:t>
            </a:r>
            <a:r>
              <a:rPr lang="fr-FR" sz="2200" dirty="0" err="1"/>
              <a:t>Retention</a:t>
            </a:r>
            <a:r>
              <a:rPr lang="fr-FR" sz="2200" dirty="0" smtClean="0"/>
              <a:t>).</a:t>
            </a:r>
          </a:p>
          <a:p>
            <a:pPr marL="0" indent="0">
              <a:buNone/>
            </a:pPr>
            <a:r>
              <a:rPr lang="fr-FR" sz="2200" dirty="0" smtClean="0"/>
              <a:t> </a:t>
            </a:r>
          </a:p>
          <a:p>
            <a:r>
              <a:rPr lang="fr-FR" sz="2200" dirty="0" smtClean="0"/>
              <a:t>TOWER </a:t>
            </a:r>
            <a:r>
              <a:rPr lang="fr-FR" sz="2200" dirty="0"/>
              <a:t>est un comité réunissant des associés hommes et femmes </a:t>
            </a:r>
            <a:r>
              <a:rPr lang="fr-FR" sz="2200" dirty="0" smtClean="0"/>
              <a:t>de </a:t>
            </a:r>
            <a:r>
              <a:rPr lang="fr-FR" sz="2200" dirty="0"/>
              <a:t>tous les bureaux du Cabinet et dont l’objet est de </a:t>
            </a:r>
            <a:r>
              <a:rPr lang="fr-FR" sz="2200" dirty="0" smtClean="0"/>
              <a:t>favoriser la </a:t>
            </a:r>
            <a:r>
              <a:rPr lang="fr-FR" sz="2200" dirty="0"/>
              <a:t>promotion et le développement des avocates au sein du Cabinet.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184EAF-D90C-42A5-9245-719266CABE3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122" name="Picture 6" descr="image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48" y="4187535"/>
            <a:ext cx="8106308" cy="131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7528" y="223092"/>
            <a:ext cx="9305230" cy="975360"/>
          </a:xfrm>
        </p:spPr>
        <p:txBody>
          <a:bodyPr/>
          <a:lstStyle/>
          <a:p>
            <a:r>
              <a:rPr lang="en-US" sz="2800" dirty="0" smtClean="0"/>
              <a:t>Weil et la </a:t>
            </a:r>
            <a:r>
              <a:rPr lang="en-US" sz="2800" dirty="0" err="1"/>
              <a:t>D</a:t>
            </a:r>
            <a:r>
              <a:rPr lang="en-US" sz="2800" dirty="0" err="1" smtClean="0"/>
              <a:t>iversité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762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28" y="1652677"/>
            <a:ext cx="9305230" cy="2171177"/>
          </a:xfrm>
        </p:spPr>
        <p:txBody>
          <a:bodyPr/>
          <a:lstStyle/>
          <a:p>
            <a:r>
              <a:rPr lang="fr-FR" sz="2200" dirty="0" smtClean="0"/>
              <a:t>En 2015</a:t>
            </a:r>
            <a:r>
              <a:rPr lang="fr-FR" sz="2200" dirty="0"/>
              <a:t>, Weil a lancé </a:t>
            </a:r>
            <a:r>
              <a:rPr lang="fr-FR" sz="2200" b="1" dirty="0" err="1"/>
              <a:t>Upstanders@Weil</a:t>
            </a:r>
            <a:r>
              <a:rPr lang="fr-FR" sz="2200" dirty="0"/>
              <a:t> afin </a:t>
            </a:r>
            <a:r>
              <a:rPr lang="fr-FR" sz="2200" dirty="0" smtClean="0"/>
              <a:t>de reconnaître officiellement le rôle important des alliés </a:t>
            </a:r>
            <a:r>
              <a:rPr lang="fr-FR" sz="2200" dirty="0"/>
              <a:t>de la diversité </a:t>
            </a:r>
            <a:r>
              <a:rPr lang="fr-FR" sz="2200" dirty="0" smtClean="0"/>
              <a:t>au </a:t>
            </a:r>
            <a:r>
              <a:rPr lang="fr-FR" sz="2200" dirty="0"/>
              <a:t>sein du </a:t>
            </a:r>
            <a:r>
              <a:rPr lang="fr-FR" sz="2200" dirty="0" smtClean="0"/>
              <a:t>Cabinet. </a:t>
            </a:r>
          </a:p>
          <a:p>
            <a:r>
              <a:rPr lang="fr-FR" sz="2200" dirty="0" smtClean="0"/>
              <a:t>Les </a:t>
            </a:r>
            <a:r>
              <a:rPr lang="fr-FR" sz="2200" dirty="0" err="1"/>
              <a:t>Upstanders</a:t>
            </a:r>
            <a:r>
              <a:rPr lang="fr-FR" sz="2200" dirty="0"/>
              <a:t> </a:t>
            </a:r>
            <a:r>
              <a:rPr lang="fr-FR" sz="2200" dirty="0" smtClean="0"/>
              <a:t>soutiennent et défendent les personnes </a:t>
            </a:r>
            <a:r>
              <a:rPr lang="fr-FR" sz="2200" dirty="0"/>
              <a:t>et </a:t>
            </a:r>
            <a:r>
              <a:rPr lang="fr-FR" sz="2200" dirty="0" smtClean="0"/>
              <a:t>les </a:t>
            </a:r>
            <a:r>
              <a:rPr lang="fr-FR" sz="2200" dirty="0"/>
              <a:t>communautés qui ont une origine ou une identité différente de la </a:t>
            </a:r>
            <a:r>
              <a:rPr lang="fr-FR" sz="2200" dirty="0" smtClean="0"/>
              <a:t>leur.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184EAF-D90C-42A5-9245-719266CABE3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5" descr="image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02" y="4253460"/>
            <a:ext cx="7027804" cy="187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297528" y="223092"/>
            <a:ext cx="9305230" cy="975360"/>
          </a:xfrm>
        </p:spPr>
        <p:txBody>
          <a:bodyPr/>
          <a:lstStyle/>
          <a:p>
            <a:r>
              <a:rPr lang="en-US" sz="2800" dirty="0" smtClean="0"/>
              <a:t>Weil et la </a:t>
            </a:r>
            <a:r>
              <a:rPr lang="en-US" sz="2800" dirty="0" err="1"/>
              <a:t>D</a:t>
            </a:r>
            <a:r>
              <a:rPr lang="en-US" sz="2800" dirty="0" err="1" smtClean="0"/>
              <a:t>iversité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772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Exemples d’initiatives récentes</a:t>
            </a:r>
            <a:br>
              <a:rPr lang="fr-FR" dirty="0" smtClean="0"/>
            </a:br>
            <a:r>
              <a:rPr lang="fr-FR" dirty="0" smtClean="0"/>
              <a:t>en matière de diversité et d’inclusion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179" y="1332984"/>
            <a:ext cx="9294579" cy="791264"/>
          </a:xfrm>
        </p:spPr>
        <p:txBody>
          <a:bodyPr/>
          <a:lstStyle/>
          <a:p>
            <a:r>
              <a:rPr lang="fr-FR" sz="2200" dirty="0"/>
              <a:t>Au cours des derniers mois, notre bureau de Paris a, à la fois, lancé et poursuivi plusieurs initiatives en matière de diversité et d'inclusion </a:t>
            </a:r>
            <a:r>
              <a:rPr lang="fr-FR" sz="2200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184EAF-D90C-42A5-9245-719266CABE3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8179" y="2250254"/>
            <a:ext cx="9294579" cy="791264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1320334" rtl="0" eaLnBrk="1" latinLnBrk="0" hangingPunct="1">
              <a:spcBef>
                <a:spcPts val="600"/>
              </a:spcBef>
              <a:buClr>
                <a:schemeClr val="accent1"/>
              </a:buClr>
              <a:buSzPct val="95000"/>
              <a:buFont typeface="Arial Unicode MS" panose="020B0604020202020204" pitchFamily="34" charset="-128"/>
              <a:buChar char="￭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320334" rtl="0" eaLnBrk="1" latinLnBrk="0" hangingPunct="1">
              <a:spcBef>
                <a:spcPts val="600"/>
              </a:spcBef>
              <a:buClr>
                <a:schemeClr val="accent2"/>
              </a:buClr>
              <a:buSzPct val="95000"/>
              <a:buFont typeface="Arial Unicode MS" panose="020B0604020202020204" pitchFamily="34" charset="-128"/>
              <a:buChar char="￭"/>
              <a:defRPr sz="2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320334" rtl="0" eaLnBrk="1" latinLnBrk="0" hangingPunct="1">
              <a:spcBef>
                <a:spcPts val="600"/>
              </a:spcBef>
              <a:buClr>
                <a:schemeClr val="tx2"/>
              </a:buClr>
              <a:buSzPct val="95000"/>
              <a:buFont typeface="Arial Unicode MS" panose="020B0604020202020204" pitchFamily="34" charset="-128"/>
              <a:buChar char="￭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320334" rtl="0" eaLnBrk="1" latinLnBrk="0" hangingPunct="1">
              <a:spcBef>
                <a:spcPts val="600"/>
              </a:spcBef>
              <a:buClr>
                <a:schemeClr val="accent4"/>
              </a:buClr>
              <a:buSzPct val="95000"/>
              <a:buFont typeface="Arial Unicode MS" panose="020B0604020202020204" pitchFamily="34" charset="-128"/>
              <a:buChar char="￭"/>
              <a:defRPr sz="2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320334" rtl="0" eaLnBrk="1" latinLnBrk="0" hangingPunct="1">
              <a:spcBef>
                <a:spcPts val="600"/>
              </a:spcBef>
              <a:buClr>
                <a:schemeClr val="accent2"/>
              </a:buClr>
              <a:buSzPct val="95000"/>
              <a:buFont typeface="Arial Unicode MS" panose="020B0604020202020204" pitchFamily="34" charset="-128"/>
              <a:buChar char="￭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630912" indent="-330089" algn="l" defTabSz="13203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1078" indent="-330089" algn="l" defTabSz="13203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1244" indent="-330089" algn="l" defTabSz="13203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1420" indent="-330089" algn="l" defTabSz="13203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 smtClean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0132" y="2250254"/>
            <a:ext cx="4847847" cy="396097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1320334" rtl="0" eaLnBrk="1" latinLnBrk="0" hangingPunct="1">
              <a:spcBef>
                <a:spcPts val="600"/>
              </a:spcBef>
              <a:buClr>
                <a:schemeClr val="accent1"/>
              </a:buClr>
              <a:buSzPct val="95000"/>
              <a:buFont typeface="Arial Unicode MS" panose="020B0604020202020204" pitchFamily="34" charset="-128"/>
              <a:buChar char="￭"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320334" rtl="0" eaLnBrk="1" latinLnBrk="0" hangingPunct="1">
              <a:spcBef>
                <a:spcPts val="600"/>
              </a:spcBef>
              <a:buClr>
                <a:schemeClr val="accent2"/>
              </a:buClr>
              <a:buSzPct val="95000"/>
              <a:buFont typeface="Arial Unicode MS" panose="020B0604020202020204" pitchFamily="34" charset="-128"/>
              <a:buChar char="￭"/>
              <a:defRPr sz="2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320334" rtl="0" eaLnBrk="1" latinLnBrk="0" hangingPunct="1">
              <a:spcBef>
                <a:spcPts val="600"/>
              </a:spcBef>
              <a:buClr>
                <a:schemeClr val="tx2"/>
              </a:buClr>
              <a:buSzPct val="95000"/>
              <a:buFont typeface="Arial Unicode MS" panose="020B0604020202020204" pitchFamily="34" charset="-128"/>
              <a:buChar char="￭"/>
              <a:defRPr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320334" rtl="0" eaLnBrk="1" latinLnBrk="0" hangingPunct="1">
              <a:spcBef>
                <a:spcPts val="600"/>
              </a:spcBef>
              <a:buClr>
                <a:schemeClr val="accent4"/>
              </a:buClr>
              <a:buSzPct val="95000"/>
              <a:buFont typeface="Arial Unicode MS" panose="020B0604020202020204" pitchFamily="34" charset="-128"/>
              <a:buChar char="￭"/>
              <a:defRPr sz="2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320334" rtl="0" eaLnBrk="1" latinLnBrk="0" hangingPunct="1">
              <a:spcBef>
                <a:spcPts val="600"/>
              </a:spcBef>
              <a:buClr>
                <a:schemeClr val="accent2"/>
              </a:buClr>
              <a:buSzPct val="95000"/>
              <a:buFont typeface="Arial Unicode MS" panose="020B0604020202020204" pitchFamily="34" charset="-128"/>
              <a:buChar char="￭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630912" indent="-330089" algn="l" defTabSz="13203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1078" indent="-330089" algn="l" defTabSz="13203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51244" indent="-330089" algn="l" defTabSz="13203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11420" indent="-330089" algn="l" defTabSz="132033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2200" dirty="0" smtClean="0"/>
              <a:t>Le 23 avril 2021, le Cabinet organise un après-midi d’échanges sur le sujet « </a:t>
            </a:r>
            <a:r>
              <a:rPr lang="fr-FR" sz="2200" i="1" dirty="0" err="1" smtClean="0"/>
              <a:t>Antiracism</a:t>
            </a:r>
            <a:r>
              <a:rPr lang="fr-FR" sz="2200" i="1" dirty="0" smtClean="0"/>
              <a:t> &amp; </a:t>
            </a:r>
            <a:r>
              <a:rPr lang="fr-FR" sz="2200" i="1" dirty="0" err="1" smtClean="0"/>
              <a:t>Allyship</a:t>
            </a:r>
            <a:r>
              <a:rPr lang="fr-FR" sz="2200" dirty="0" smtClean="0"/>
              <a:t> » autour de deux expertes dans ces domaines : Olivette </a:t>
            </a:r>
            <a:r>
              <a:rPr lang="fr-FR" sz="2200" dirty="0" err="1" smtClean="0"/>
              <a:t>Otele</a:t>
            </a:r>
            <a:r>
              <a:rPr lang="fr-FR" sz="2200" dirty="0" smtClean="0"/>
              <a:t>, Professeure d’Histoire de l’Esclavage à l’Université de Bristol et Amandine Gay, réalisatrice notamment du documentaire « Ouvrir la Voix »</a:t>
            </a:r>
            <a:r>
              <a:rPr lang="fr-FR" sz="2200" dirty="0"/>
              <a:t> </a:t>
            </a:r>
            <a:r>
              <a:rPr lang="fr-FR" sz="2200" dirty="0" smtClean="0"/>
              <a:t> 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699" y="2103821"/>
            <a:ext cx="3105151" cy="2054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946" y="4284706"/>
            <a:ext cx="1693629" cy="243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3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28" y="1329737"/>
            <a:ext cx="5222123" cy="5412363"/>
          </a:xfrm>
        </p:spPr>
        <p:txBody>
          <a:bodyPr/>
          <a:lstStyle/>
          <a:p>
            <a:r>
              <a:rPr lang="fr-FR" sz="2100" dirty="0"/>
              <a:t>En mars 2021, notre bureau de Paris a </a:t>
            </a:r>
            <a:r>
              <a:rPr lang="fr-FR" sz="2100" dirty="0" smtClean="0"/>
              <a:t>participé </a:t>
            </a:r>
            <a:r>
              <a:rPr lang="fr-FR" sz="2100" dirty="0"/>
              <a:t>au </a:t>
            </a:r>
            <a:r>
              <a:rPr lang="fr-FR" sz="2100" dirty="0" err="1"/>
              <a:t>Women’s</a:t>
            </a:r>
            <a:r>
              <a:rPr lang="fr-FR" sz="2100" dirty="0"/>
              <a:t> </a:t>
            </a:r>
            <a:r>
              <a:rPr lang="fr-FR" sz="2100" dirty="0" err="1"/>
              <a:t>History</a:t>
            </a:r>
            <a:r>
              <a:rPr lang="fr-FR" sz="2100" dirty="0"/>
              <a:t> </a:t>
            </a:r>
            <a:r>
              <a:rPr lang="fr-FR" sz="2100" dirty="0" err="1"/>
              <a:t>Month</a:t>
            </a:r>
            <a:r>
              <a:rPr lang="fr-FR" sz="2100" dirty="0"/>
              <a:t> (cf. </a:t>
            </a:r>
            <a:r>
              <a:rPr lang="fr-FR" sz="2100" u="sng" dirty="0" err="1">
                <a:hlinkClick r:id="rId2"/>
              </a:rPr>
              <a:t>Women’s</a:t>
            </a:r>
            <a:r>
              <a:rPr lang="fr-FR" sz="2100" u="sng" dirty="0">
                <a:hlinkClick r:id="rId2"/>
              </a:rPr>
              <a:t> </a:t>
            </a:r>
            <a:r>
              <a:rPr lang="fr-FR" sz="2100" u="sng" dirty="0" err="1">
                <a:hlinkClick r:id="rId2"/>
              </a:rPr>
              <a:t>History</a:t>
            </a:r>
            <a:r>
              <a:rPr lang="fr-FR" sz="2100" u="sng" dirty="0">
                <a:hlinkClick r:id="rId2"/>
              </a:rPr>
              <a:t> </a:t>
            </a:r>
            <a:r>
              <a:rPr lang="fr-FR" sz="2100" u="sng" dirty="0" err="1">
                <a:hlinkClick r:id="rId2"/>
              </a:rPr>
              <a:t>Month</a:t>
            </a:r>
            <a:r>
              <a:rPr lang="fr-FR" sz="2100" u="sng" dirty="0">
                <a:hlinkClick r:id="rId2"/>
              </a:rPr>
              <a:t> </a:t>
            </a:r>
            <a:r>
              <a:rPr lang="fr-FR" sz="2100" u="sng" dirty="0" smtClean="0">
                <a:hlinkClick r:id="rId2"/>
              </a:rPr>
              <a:t>page</a:t>
            </a:r>
            <a:r>
              <a:rPr lang="fr-FR" sz="2100" u="sng" dirty="0" smtClean="0"/>
              <a:t>)</a:t>
            </a:r>
            <a:r>
              <a:rPr lang="fr-FR" sz="2100" dirty="0" smtClean="0"/>
              <a:t>, </a:t>
            </a:r>
            <a:r>
              <a:rPr lang="fr-FR" sz="2100" dirty="0"/>
              <a:t>organisé à l’échelle du Cabinet. Pendant ce mois, nos bureaux américains ont rendu un hommage particulier à </a:t>
            </a:r>
            <a:r>
              <a:rPr lang="fr-FR" sz="2100" dirty="0" smtClean="0"/>
              <a:t>Ruth </a:t>
            </a:r>
            <a:r>
              <a:rPr lang="fr-FR" sz="2100" dirty="0"/>
              <a:t>Bader </a:t>
            </a:r>
            <a:r>
              <a:rPr lang="fr-FR" sz="2100" dirty="0" err="1"/>
              <a:t>Ginsburg</a:t>
            </a:r>
            <a:r>
              <a:rPr lang="fr-FR" sz="2100" dirty="0"/>
              <a:t>, Juge à la Cour Suprême des Etats-Unis, qui a </a:t>
            </a:r>
            <a:r>
              <a:rPr lang="fr-FR" sz="2100" dirty="0" smtClean="0"/>
              <a:t>beaucoup œuvré </a:t>
            </a:r>
            <a:r>
              <a:rPr lang="fr-FR" sz="2100" dirty="0"/>
              <a:t>pour la cause des femmes et dont le mari, Martin D. </a:t>
            </a:r>
            <a:r>
              <a:rPr lang="fr-FR" sz="2100" dirty="0" err="1"/>
              <a:t>Ginsburg</a:t>
            </a:r>
            <a:r>
              <a:rPr lang="fr-FR" sz="2100" dirty="0"/>
              <a:t>, était associé au sein de notre Cabinet. </a:t>
            </a:r>
            <a:endParaRPr lang="fr-FR" sz="2100" dirty="0" smtClean="0"/>
          </a:p>
          <a:p>
            <a:r>
              <a:rPr lang="fr-FR" sz="2100" dirty="0" smtClean="0"/>
              <a:t>Le </a:t>
            </a:r>
            <a:r>
              <a:rPr lang="fr-FR" sz="2100" b="1" dirty="0"/>
              <a:t>8 mars</a:t>
            </a:r>
            <a:r>
              <a:rPr lang="fr-FR" sz="2100" dirty="0"/>
              <a:t>, Journée de la Femme, nos bureaux européens ont organisé une conférence sur le sujet « Femmes et Leadership </a:t>
            </a:r>
            <a:r>
              <a:rPr lang="fr-FR" sz="2100" dirty="0" smtClean="0"/>
              <a:t>» (« </a:t>
            </a:r>
            <a:r>
              <a:rPr lang="fr-FR" sz="2100" i="1" dirty="0" err="1" smtClean="0"/>
              <a:t>Women</a:t>
            </a:r>
            <a:r>
              <a:rPr lang="fr-FR" sz="2100" i="1" dirty="0" smtClean="0"/>
              <a:t> in Leadership</a:t>
            </a:r>
            <a:r>
              <a:rPr lang="fr-FR" sz="2100" dirty="0" smtClean="0"/>
              <a:t> »).</a:t>
            </a:r>
            <a:endParaRPr lang="en-US" sz="2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184EAF-D90C-42A5-9245-719266CABE32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266" name="Picture 1" descr="cid:image001.png@01D71017.851447B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63" y="1408467"/>
            <a:ext cx="3943895" cy="525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7528" y="223092"/>
            <a:ext cx="9305230" cy="975360"/>
          </a:xfrm>
        </p:spPr>
        <p:txBody>
          <a:bodyPr/>
          <a:lstStyle/>
          <a:p>
            <a:r>
              <a:rPr lang="fr-FR" dirty="0" smtClean="0"/>
              <a:t>Exemples d’initiatives récentes</a:t>
            </a:r>
            <a:br>
              <a:rPr lang="fr-FR" dirty="0" smtClean="0"/>
            </a:br>
            <a:r>
              <a:rPr lang="fr-FR" dirty="0" smtClean="0"/>
              <a:t>en matière de diversité et d’inclusion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29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26" y="1284291"/>
            <a:ext cx="5701829" cy="1581572"/>
          </a:xfrm>
        </p:spPr>
        <p:txBody>
          <a:bodyPr/>
          <a:lstStyle/>
          <a:p>
            <a:r>
              <a:rPr lang="fr-FR" sz="2000" dirty="0"/>
              <a:t>En juin 2020, le bureau </a:t>
            </a:r>
            <a:r>
              <a:rPr lang="fr-FR" sz="2000" dirty="0" smtClean="0"/>
              <a:t>de Paris a </a:t>
            </a:r>
            <a:r>
              <a:rPr lang="fr-FR" sz="2000" dirty="0"/>
              <a:t>célébré et participé à la </a:t>
            </a:r>
            <a:r>
              <a:rPr lang="fr-FR" sz="2000" i="1" dirty="0"/>
              <a:t>Weil Pride</a:t>
            </a:r>
            <a:r>
              <a:rPr lang="fr-FR" sz="2000" dirty="0"/>
              <a:t>, une initiative à l'échelle du </a:t>
            </a:r>
            <a:r>
              <a:rPr lang="fr-FR" sz="2000" dirty="0" smtClean="0"/>
              <a:t>Cabinet </a:t>
            </a:r>
            <a:r>
              <a:rPr lang="fr-FR" sz="2000" dirty="0"/>
              <a:t>(donc au niveau mondial) visant à créer des événements pour promouvoir </a:t>
            </a:r>
            <a:r>
              <a:rPr lang="fr-FR" sz="2000" dirty="0" smtClean="0"/>
              <a:t>l'inclusion </a:t>
            </a:r>
            <a:r>
              <a:rPr lang="fr-FR" sz="2000" dirty="0"/>
              <a:t>des personnes LGBTQ</a:t>
            </a:r>
            <a:r>
              <a:rPr lang="fr-FR" sz="2000" dirty="0" smtClean="0"/>
              <a:t>+ 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184EAF-D90C-42A5-9245-719266CABE3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7528" y="223092"/>
            <a:ext cx="9305230" cy="975360"/>
          </a:xfrm>
        </p:spPr>
        <p:txBody>
          <a:bodyPr/>
          <a:lstStyle/>
          <a:p>
            <a:r>
              <a:rPr lang="fr-FR" dirty="0" smtClean="0"/>
              <a:t>Exemples d’initiatives récentes</a:t>
            </a:r>
            <a:br>
              <a:rPr lang="fr-FR" dirty="0" smtClean="0"/>
            </a:br>
            <a:r>
              <a:rPr lang="fr-FR" dirty="0" smtClean="0"/>
              <a:t>en matière de diversité et d’inclusion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5" y="3004498"/>
            <a:ext cx="4642354" cy="3261254"/>
          </a:xfrm>
          <a:prstGeom prst="rect">
            <a:avLst/>
          </a:prstGeom>
        </p:spPr>
      </p:pic>
      <p:pic>
        <p:nvPicPr>
          <p:cNvPr id="1028" name="Picture 4" descr="3cd811b9-74ff-40c2-a6c8-0c6ed915a990@we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54" y="1198452"/>
            <a:ext cx="3784871" cy="564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wgm.weil.com/104/2442/_images/spac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wgm.weil.com/104/2442/_images/spac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4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34B233"/>
      </a:accent1>
      <a:accent2>
        <a:srgbClr val="BED600"/>
      </a:accent2>
      <a:accent3>
        <a:srgbClr val="69BE28"/>
      </a:accent3>
      <a:accent4>
        <a:srgbClr val="009B48"/>
      </a:accent4>
      <a:accent5>
        <a:srgbClr val="A5A5A5"/>
      </a:accent5>
      <a:accent6>
        <a:srgbClr val="34B233"/>
      </a:accent6>
      <a:hlink>
        <a:srgbClr val="009B48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Weil Presentation A4.potx [Read-Only]" id="{483F5A9C-4BCE-4A00-B109-1EAA800FCC8C}" vid="{FD168860-C5DE-473B-8690-39138FD1B2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Weil Presentation A4 - PA</Template>
  <TotalTime>521</TotalTime>
  <Words>1063</Words>
  <Application>Microsoft Office PowerPoint</Application>
  <PresentationFormat>A4 Paper (210x297 mm)</PresentationFormat>
  <Paragraphs>54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Unicode MS</vt:lpstr>
      <vt:lpstr>Calibri</vt:lpstr>
      <vt:lpstr>Office Theme</vt:lpstr>
      <vt:lpstr>Diversité et Inclusion Weil Gotshal &amp; Manges</vt:lpstr>
      <vt:lpstr>PowerPoint Presentation</vt:lpstr>
      <vt:lpstr>Weil et la Diversité</vt:lpstr>
      <vt:lpstr>Weil et la Diversité</vt:lpstr>
      <vt:lpstr>Weil et la Diversité</vt:lpstr>
      <vt:lpstr>Weil et la Diversité</vt:lpstr>
      <vt:lpstr>Exemples d’initiatives récentes en matière de diversité et d’inclusion</vt:lpstr>
      <vt:lpstr>Exemples d’initiatives récentes en matière de diversité et d’inclusion</vt:lpstr>
      <vt:lpstr>Exemples d’initiatives récentes en matière de diversité et d’inclusion</vt:lpstr>
      <vt:lpstr>Exemples d’initiatives récentes en matière de diversité et d’inclusion</vt:lpstr>
      <vt:lpstr>Exemples d’initiatives récentes en matière de diversité et d’inclusion</vt:lpstr>
      <vt:lpstr>Weil et le “Pro bono”</vt:lpstr>
      <vt:lpstr>Reconnaissance de nos efforts en matière de diversité et d’inclusion</vt:lpstr>
    </vt:vector>
  </TitlesOfParts>
  <Company>Weil, Gotshal &amp; Manges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Polito, Ornella</dc:creator>
  <cp:lastModifiedBy>Ferla, Romain</cp:lastModifiedBy>
  <cp:revision>25</cp:revision>
  <cp:lastPrinted>2019-08-12T17:42:15Z</cp:lastPrinted>
  <dcterms:created xsi:type="dcterms:W3CDTF">2021-03-12T09:15:33Z</dcterms:created>
  <dcterms:modified xsi:type="dcterms:W3CDTF">2021-04-13T17:20:14Z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IQPDocumentId">
    <vt:lpwstr>d705da37-56cd-4750-9caa-e6291fa282f7</vt:lpwstr>
  </property>
</Properties>
</file>